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3048004" y="2247712"/>
            <a:ext cx="17827630" cy="1828802"/>
          </a:xfrm>
          <a:prstGeom prst="rect">
            <a:avLst/>
          </a:prstGeom>
        </p:spPr>
        <p:txBody>
          <a:bodyPr lIns="91398" tIns="91398" rIns="91398" bIns="91398"/>
          <a:lstStyle>
            <a:lvl1pPr algn="l" defTabSz="1828800">
              <a:lnSpc>
                <a:spcPct val="100000"/>
              </a:lnSpc>
              <a:defRPr spc="0" sz="72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half" idx="1"/>
          </p:nvPr>
        </p:nvSpPr>
        <p:spPr>
          <a:xfrm>
            <a:off x="5276848" y="5191128"/>
            <a:ext cx="15220952" cy="7341532"/>
          </a:xfrm>
          <a:prstGeom prst="rect">
            <a:avLst/>
          </a:prstGeom>
        </p:spPr>
        <p:txBody>
          <a:bodyPr lIns="91398" tIns="91398" rIns="91398" bIns="91398"/>
          <a:lstStyle>
            <a:lvl1pPr marL="812800" indent="-711200" defTabSz="1828800">
              <a:lnSpc>
                <a:spcPct val="100000"/>
              </a:lnSpc>
              <a:spcBef>
                <a:spcPts val="4000"/>
              </a:spcBef>
              <a:buClr>
                <a:srgbClr val="A2C816"/>
              </a:buClr>
              <a:buSzPts val="4000"/>
              <a:buFont typeface="Helvetica"/>
              <a:buChar char="🞑"/>
              <a:defRPr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333500" indent="-762000" defTabSz="1828800">
              <a:lnSpc>
                <a:spcPct val="100000"/>
              </a:lnSpc>
              <a:spcBef>
                <a:spcPts val="4000"/>
              </a:spcBef>
              <a:buClr>
                <a:srgbClr val="A2C816"/>
              </a:buClr>
              <a:buSzPts val="4000"/>
              <a:buFont typeface="Helvetica"/>
              <a:buChar char="🞑"/>
              <a:defRPr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790700" indent="-762000" defTabSz="1828800">
              <a:lnSpc>
                <a:spcPct val="100000"/>
              </a:lnSpc>
              <a:spcBef>
                <a:spcPts val="4000"/>
              </a:spcBef>
              <a:buClr>
                <a:srgbClr val="A2C816"/>
              </a:buClr>
              <a:buSzPts val="4000"/>
              <a:buFont typeface="Helvetica"/>
              <a:buChar char="🞑"/>
              <a:defRPr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247900" indent="-762000" defTabSz="1828800">
              <a:lnSpc>
                <a:spcPct val="100000"/>
              </a:lnSpc>
              <a:spcBef>
                <a:spcPts val="4000"/>
              </a:spcBef>
              <a:buClr>
                <a:srgbClr val="A2C816"/>
              </a:buClr>
              <a:buSzPts val="4000"/>
              <a:buFont typeface="Helvetica"/>
              <a:buChar char="🞑"/>
              <a:defRPr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705100" indent="-762000" defTabSz="1828800">
              <a:lnSpc>
                <a:spcPct val="100000"/>
              </a:lnSpc>
              <a:spcBef>
                <a:spcPts val="4000"/>
              </a:spcBef>
              <a:buClr>
                <a:srgbClr val="A2C816"/>
              </a:buClr>
              <a:buSzPts val="4000"/>
              <a:buFont typeface="Helvetica"/>
              <a:buChar char="🞑"/>
              <a:defRPr sz="4000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15619793" y="12448448"/>
            <a:ext cx="534608" cy="528506"/>
          </a:xfrm>
          <a:prstGeom prst="rect">
            <a:avLst/>
          </a:prstGeom>
        </p:spPr>
        <p:txBody>
          <a:bodyPr lIns="91437" tIns="91437" rIns="91437" bIns="91437" anchor="ctr"/>
          <a:lstStyle>
            <a:lvl1pPr algn="r" defTabSz="1828800"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-138…"/>
          <p:cNvSpPr txBox="1"/>
          <p:nvPr>
            <p:ph type="body" idx="21"/>
          </p:nvPr>
        </p:nvSpPr>
        <p:spPr>
          <a:xfrm>
            <a:off x="10289968" y="11654729"/>
            <a:ext cx="3804064" cy="1268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914400">
              <a:lnSpc>
                <a:spcPct val="90000"/>
              </a:lnSpc>
              <a:defRPr b="1" spc="0">
                <a:solidFill>
                  <a:schemeClr val="accent6">
                    <a:satOff val="12785"/>
                    <a:lumOff val="-23589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P-138 </a:t>
            </a:r>
          </a:p>
          <a:p>
            <a:pPr defTabSz="914400">
              <a:lnSpc>
                <a:spcPct val="90000"/>
              </a:lnSpc>
              <a:defRPr b="1" spc="0" sz="2600">
                <a:solidFill>
                  <a:schemeClr val="accent6">
                    <a:satOff val="12785"/>
                    <a:lumOff val="-23589"/>
                  </a:schemeClr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Date:  </a:t>
            </a:r>
            <a:r>
              <a:rPr b="0"/>
              <a:t>17/07/2022</a:t>
            </a:r>
          </a:p>
        </p:txBody>
      </p:sp>
      <p:sp>
        <p:nvSpPr>
          <p:cNvPr id="161" name="Bankruptcy Prevention"/>
          <p:cNvSpPr txBox="1"/>
          <p:nvPr>
            <p:ph type="ctrTitle"/>
          </p:nvPr>
        </p:nvSpPr>
        <p:spPr>
          <a:xfrm>
            <a:off x="4433118" y="4482982"/>
            <a:ext cx="15517764" cy="2363667"/>
          </a:xfrm>
          <a:prstGeom prst="rect">
            <a:avLst/>
          </a:prstGeom>
        </p:spPr>
        <p:txBody>
          <a:bodyPr/>
          <a:lstStyle>
            <a:lvl1pPr defTabSz="2243327">
              <a:defRPr spc="-117" sz="11776"/>
            </a:lvl1pPr>
          </a:lstStyle>
          <a:p>
            <a:pPr/>
            <a:r>
              <a:t>Bankruptcy Prevention</a:t>
            </a:r>
            <a:endParaRPr b="1" spc="-11" sz="1104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62" name="Project Mentor: Neha Ramchandani…"/>
          <p:cNvSpPr txBox="1"/>
          <p:nvPr>
            <p:ph type="subTitle" sz="quarter" idx="1"/>
          </p:nvPr>
        </p:nvSpPr>
        <p:spPr>
          <a:xfrm>
            <a:off x="8381706" y="7117088"/>
            <a:ext cx="7620588" cy="4267201"/>
          </a:xfrm>
          <a:prstGeom prst="rect">
            <a:avLst/>
          </a:prstGeom>
        </p:spPr>
        <p:txBody>
          <a:bodyPr/>
          <a:lstStyle/>
          <a:p>
            <a:pPr algn="l" defTabSz="914400">
              <a:lnSpc>
                <a:spcPct val="90000"/>
              </a:lnSpc>
              <a:defRPr b="1"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914400">
              <a:lnSpc>
                <a:spcPct val="90000"/>
              </a:lnSpc>
              <a:defRPr b="1"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Project Mentor: </a:t>
            </a:r>
            <a:r>
              <a:rPr b="0"/>
              <a:t>Neha Ramchandani</a:t>
            </a:r>
          </a:p>
          <a:p>
            <a:pPr algn="l" defTabSz="914400">
              <a:lnSpc>
                <a:spcPct val="90000"/>
              </a:lnSpc>
              <a:defRPr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914400">
              <a:lnSpc>
                <a:spcPct val="90000"/>
              </a:lnSpc>
              <a:defRPr b="1"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Group Members:</a:t>
            </a:r>
            <a:r>
              <a:rPr b="0"/>
              <a:t>1.Omkar Bhagwat   </a:t>
            </a:r>
          </a:p>
          <a:p>
            <a:pPr lvl="5" marL="0" indent="0" defTabSz="914400">
              <a:spcBef>
                <a:spcPts val="0"/>
              </a:spcBef>
              <a:buSzTx/>
              <a:buNone/>
              <a:defRPr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2.Chaitravi Angane </a:t>
            </a:r>
          </a:p>
          <a:p>
            <a:pPr algn="l" defTabSz="914400">
              <a:lnSpc>
                <a:spcPct val="90000"/>
              </a:lnSpc>
              <a:defRPr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3.Manju Kiran</a:t>
            </a:r>
          </a:p>
          <a:p>
            <a:pPr algn="l" defTabSz="914400">
              <a:lnSpc>
                <a:spcPct val="90000"/>
              </a:lnSpc>
              <a:defRPr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4.Akarsh Bhasi</a:t>
            </a:r>
          </a:p>
          <a:p>
            <a:pPr algn="l" defTabSz="914400">
              <a:lnSpc>
                <a:spcPct val="90000"/>
              </a:lnSpc>
              <a:defRPr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5.Yogita Mishra </a:t>
            </a:r>
          </a:p>
          <a:p>
            <a:pPr algn="l" defTabSz="914400">
              <a:lnSpc>
                <a:spcPct val="90000"/>
              </a:lnSpc>
              <a:defRPr spc="0" sz="3500">
                <a:solidFill>
                  <a:schemeClr val="accent6">
                    <a:satOff val="12785"/>
                    <a:lumOff val="-23589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                        6.Amrut Vishwaroop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044" y="548258"/>
            <a:ext cx="20745912" cy="12619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390" y="592577"/>
            <a:ext cx="23907220" cy="12530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64;p11"/>
          <p:cNvSpPr txBox="1"/>
          <p:nvPr/>
        </p:nvSpPr>
        <p:spPr>
          <a:xfrm>
            <a:off x="3121675" y="497631"/>
            <a:ext cx="9791125" cy="9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>
            <a:lvl1pPr algn="l" defTabSz="1828800">
              <a:lnSpc>
                <a:spcPct val="100000"/>
              </a:lnSpc>
              <a:defRPr b="1" sz="5600" u="sng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Diffrent Algorithm:</a:t>
            </a:r>
          </a:p>
        </p:txBody>
      </p:sp>
      <p:sp>
        <p:nvSpPr>
          <p:cNvPr id="234" name="Google Shape;403;p10"/>
          <p:cNvSpPr txBox="1"/>
          <p:nvPr/>
        </p:nvSpPr>
        <p:spPr>
          <a:xfrm>
            <a:off x="3625260" y="1460504"/>
            <a:ext cx="5570657" cy="1127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398" tIns="91398" rIns="91398" bIns="91398">
            <a:spAutoFit/>
          </a:bodyPr>
          <a:lstStyle/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F245F1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Logistic regression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EF995A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Random forest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EF995A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3FBB16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Neural Network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383BFE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Gaussian Naive Bayes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F01E33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Ada boost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336A73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Decision Tree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922CEC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SVM</a:t>
            </a: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solidFill>
                  <a:srgbClr val="6CE8F6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Naïve Bayes</a:t>
            </a:r>
          </a:p>
          <a:p>
            <a:pPr algn="l" defTabSz="1828800">
              <a:lnSpc>
                <a:spcPct val="100000"/>
              </a:lnSpc>
              <a:defRPr sz="3800" u="sng">
                <a:solidFill>
                  <a:srgbClr val="75FA55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8A2820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KNeighborsClassifier</a:t>
            </a:r>
          </a:p>
          <a:p>
            <a:pPr algn="l" defTabSz="1828800">
              <a:lnSpc>
                <a:spcPct val="100000"/>
              </a:lnSpc>
              <a:defRPr sz="3800" u="sng">
                <a:solidFill>
                  <a:srgbClr val="8A2820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</a:p>
          <a:p>
            <a:pPr marL="381000" indent="-381000" algn="l" defTabSz="1828800">
              <a:lnSpc>
                <a:spcPct val="100000"/>
              </a:lnSpc>
              <a:buSzPct val="100000"/>
              <a:buChar char="•"/>
              <a:defRPr sz="3800" u="sng">
                <a:solidFill>
                  <a:srgbClr val="1A367C"/>
                </a:solidFill>
                <a:latin typeface="Big Caslon Medium"/>
                <a:ea typeface="Big Caslon Medium"/>
                <a:cs typeface="Big Caslon Medium"/>
                <a:sym typeface="Big Caslon Medium"/>
              </a:defRPr>
            </a:pPr>
            <a:r>
              <a:t>Perceptron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8005" y="4777420"/>
            <a:ext cx="9559422" cy="4161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2354" y="3159837"/>
            <a:ext cx="12130339" cy="7875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Google Shape;270;p11" descr="Google Shape;270;p11"/>
          <p:cNvPicPr>
            <a:picLocks noChangeAspect="1"/>
          </p:cNvPicPr>
          <p:nvPr/>
        </p:nvPicPr>
        <p:blipFill>
          <a:blip r:embed="rId4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11083063" y="1867961"/>
            <a:ext cx="1270001" cy="55717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40" name="Rectangle"/>
          <p:cNvSpPr/>
          <p:nvPr/>
        </p:nvSpPr>
        <p:spPr>
          <a:xfrm>
            <a:off x="18721947" y="7176875"/>
            <a:ext cx="5933918" cy="4134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41" name="newplot.png" descr="new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266" y="406628"/>
            <a:ext cx="23935468" cy="7925653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Model Accuracy:"/>
          <p:cNvSpPr txBox="1"/>
          <p:nvPr>
            <p:ph type="title"/>
          </p:nvPr>
        </p:nvSpPr>
        <p:spPr>
          <a:xfrm>
            <a:off x="8054643" y="177587"/>
            <a:ext cx="8274715" cy="1702004"/>
          </a:xfrm>
          <a:prstGeom prst="rect">
            <a:avLst/>
          </a:prstGeom>
        </p:spPr>
        <p:txBody>
          <a:bodyPr anchor="b"/>
          <a:lstStyle>
            <a:lvl1pPr defTabSz="2414016">
              <a:defRPr spc="-83" sz="8316" u="sng"/>
            </a:lvl1pPr>
          </a:lstStyle>
          <a:p>
            <a:pPr/>
            <a:r>
              <a:t>Model Accuracy:</a:t>
            </a:r>
          </a:p>
        </p:txBody>
      </p:sp>
      <p:sp>
        <p:nvSpPr>
          <p:cNvPr id="243" name="Rectangle"/>
          <p:cNvSpPr/>
          <p:nvPr/>
        </p:nvSpPr>
        <p:spPr>
          <a:xfrm>
            <a:off x="1303231" y="654253"/>
            <a:ext cx="4059280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44" name="Screenshot 2022-08-13 at 4.57.43 PM.png" descr="Screenshot 2022-08-13 at 4.57.4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7619" y="7594997"/>
            <a:ext cx="5888648" cy="6128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Google Shape;270;p11" descr="Google Shape;270;p11"/>
          <p:cNvPicPr>
            <a:picLocks noChangeAspect="1"/>
          </p:cNvPicPr>
          <p:nvPr/>
        </p:nvPicPr>
        <p:blipFill>
          <a:blip r:embed="rId4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odel Deploy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Deployment </a:t>
            </a:r>
          </a:p>
        </p:txBody>
      </p:sp>
      <p:sp>
        <p:nvSpPr>
          <p:cNvPr id="248" name="Using Streamli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Using Streamlit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5840" y="3394378"/>
            <a:ext cx="18112320" cy="9713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Bankrupt or Not Bankrupt"/>
          <p:cNvSpPr txBox="1"/>
          <p:nvPr>
            <p:ph type="title"/>
          </p:nvPr>
        </p:nvSpPr>
        <p:spPr>
          <a:xfrm>
            <a:off x="1219200" y="774700"/>
            <a:ext cx="21945600" cy="1565349"/>
          </a:xfrm>
          <a:prstGeom prst="rect">
            <a:avLst/>
          </a:prstGeom>
        </p:spPr>
        <p:txBody>
          <a:bodyPr/>
          <a:lstStyle>
            <a:lvl1pPr defTabSz="2194559">
              <a:defRPr spc="-75" sz="7560"/>
            </a:lvl1pPr>
          </a:lstStyle>
          <a:p>
            <a:pPr/>
            <a:r>
              <a:t>Bankrupt or Not Bankrupt</a:t>
            </a:r>
          </a:p>
        </p:txBody>
      </p:sp>
      <p:grpSp>
        <p:nvGrpSpPr>
          <p:cNvPr id="255" name="Image"/>
          <p:cNvGrpSpPr/>
          <p:nvPr/>
        </p:nvGrpSpPr>
        <p:grpSpPr>
          <a:xfrm>
            <a:off x="452335" y="2491656"/>
            <a:ext cx="11562869" cy="6417883"/>
            <a:chOff x="0" y="0"/>
            <a:chExt cx="11562867" cy="6417882"/>
          </a:xfrm>
        </p:grpSpPr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050" y="19050"/>
              <a:ext cx="11524768" cy="637978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3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62868" cy="6417883"/>
            </a:xfrm>
            <a:prstGeom prst="rect">
              <a:avLst/>
            </a:prstGeom>
            <a:effectLst/>
          </p:spPr>
        </p:pic>
      </p:grpSp>
      <p:grpSp>
        <p:nvGrpSpPr>
          <p:cNvPr id="258" name="Image"/>
          <p:cNvGrpSpPr/>
          <p:nvPr/>
        </p:nvGrpSpPr>
        <p:grpSpPr>
          <a:xfrm>
            <a:off x="12104906" y="6793370"/>
            <a:ext cx="11987696" cy="6701858"/>
            <a:chOff x="0" y="0"/>
            <a:chExt cx="11987694" cy="6701856"/>
          </a:xfrm>
        </p:grpSpPr>
        <p:pic>
          <p:nvPicPr>
            <p:cNvPr id="25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5400" y="25400"/>
              <a:ext cx="11936895" cy="6651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6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1987695" cy="6701857"/>
            </a:xfrm>
            <a:prstGeom prst="rect">
              <a:avLst/>
            </a:prstGeom>
            <a:effectLst/>
          </p:spPr>
        </p:pic>
      </p:grpSp>
      <p:pic>
        <p:nvPicPr>
          <p:cNvPr id="259" name="Google Shape;270;p11" descr="Google Shape;270;p11"/>
          <p:cNvPicPr>
            <a:picLocks noChangeAspect="1"/>
          </p:cNvPicPr>
          <p:nvPr/>
        </p:nvPicPr>
        <p:blipFill>
          <a:blip r:embed="rId6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hank You!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365248">
              <a:defRPr sz="21728"/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Business Problem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Business Problem:</a:t>
            </a:r>
          </a:p>
        </p:txBody>
      </p:sp>
      <p:sp>
        <p:nvSpPr>
          <p:cNvPr id="165" name="This is a classification project…"/>
          <p:cNvSpPr txBox="1"/>
          <p:nvPr>
            <p:ph type="body" sz="half" idx="1"/>
          </p:nvPr>
        </p:nvSpPr>
        <p:spPr>
          <a:xfrm>
            <a:off x="4215494" y="6971447"/>
            <a:ext cx="15953012" cy="4949076"/>
          </a:xfrm>
          <a:prstGeom prst="rect">
            <a:avLst/>
          </a:prstGeom>
        </p:spPr>
        <p:txBody>
          <a:bodyPr anchor="ctr"/>
          <a:lstStyle/>
          <a:p>
            <a:pPr marL="496454" indent="-496454" defTabSz="457200">
              <a:lnSpc>
                <a:spcPts val="4900"/>
              </a:lnSpc>
              <a:spcBef>
                <a:spcPts val="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This is a classification project</a:t>
            </a:r>
          </a:p>
          <a:p>
            <a:pPr marL="496454" indent="-496454" defTabSz="457200">
              <a:lnSpc>
                <a:spcPts val="4900"/>
              </a:lnSpc>
              <a:spcBef>
                <a:spcPts val="10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The variable to predict is binary (bankruptcy or</a:t>
            </a:r>
          </a:p>
          <a:p>
            <a:pPr marL="496454" indent="-496454" defTabSz="457200">
              <a:lnSpc>
                <a:spcPts val="4900"/>
              </a:lnSpc>
              <a:spcBef>
                <a:spcPts val="10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non-bankruptcy).</a:t>
            </a:r>
          </a:p>
          <a:p>
            <a:pPr marL="496454" indent="-496454" defTabSz="457200">
              <a:lnSpc>
                <a:spcPts val="4900"/>
              </a:lnSpc>
              <a:spcBef>
                <a:spcPts val="10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The goal here is to model the probability that a business goes</a:t>
            </a:r>
          </a:p>
          <a:p>
            <a:pPr marL="496454" indent="-496454" defTabSz="457200">
              <a:lnSpc>
                <a:spcPts val="4900"/>
              </a:lnSpc>
              <a:spcBef>
                <a:spcPts val="10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bankrupt from different features.</a:t>
            </a:r>
          </a:p>
          <a:p>
            <a:pPr marL="496454" indent="-496454" defTabSz="457200">
              <a:lnSpc>
                <a:spcPts val="4900"/>
              </a:lnSpc>
              <a:spcBef>
                <a:spcPts val="100"/>
              </a:spcBef>
              <a:buSzPct val="90000"/>
              <a:defRPr sz="4000">
                <a:latin typeface="Verdana"/>
                <a:ea typeface="Verdana"/>
                <a:cs typeface="Verdana"/>
                <a:sym typeface="Verdana"/>
              </a:defRPr>
            </a:pPr>
            <a:r>
              <a:t>The data file contains 7 features about 250 companies</a:t>
            </a:r>
          </a:p>
        </p:txBody>
      </p:sp>
      <p:sp>
        <p:nvSpPr>
          <p:cNvPr id="166" name="To Identify whether business going to bankrupt or not"/>
          <p:cNvSpPr txBox="1"/>
          <p:nvPr>
            <p:ph type="body" idx="21"/>
          </p:nvPr>
        </p:nvSpPr>
        <p:spPr>
          <a:xfrm>
            <a:off x="4651392" y="2371948"/>
            <a:ext cx="15081216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516064" indent="-516064" defTabSz="452627">
              <a:buSzPct val="45000"/>
              <a:buBlip>
                <a:blip r:embed="rId2"/>
              </a:buBlip>
              <a:defRPr spc="0" sz="4158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To Identify whether business going to bankrupt or not </a:t>
            </a:r>
          </a:p>
        </p:txBody>
      </p:sp>
      <p:sp>
        <p:nvSpPr>
          <p:cNvPr id="167" name="Objective:"/>
          <p:cNvSpPr txBox="1"/>
          <p:nvPr/>
        </p:nvSpPr>
        <p:spPr>
          <a:xfrm>
            <a:off x="10270617" y="5411408"/>
            <a:ext cx="3842767" cy="1109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lnSpc>
                <a:spcPct val="100000"/>
              </a:lnSpc>
              <a:defRPr spc="-59" sz="6000" u="sng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Objective:</a:t>
            </a:r>
          </a:p>
        </p:txBody>
      </p:sp>
      <p:pic>
        <p:nvPicPr>
          <p:cNvPr id="168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ject Flow:"/>
          <p:cNvSpPr txBox="1"/>
          <p:nvPr>
            <p:ph type="title"/>
          </p:nvPr>
        </p:nvSpPr>
        <p:spPr>
          <a:xfrm>
            <a:off x="7313331" y="349743"/>
            <a:ext cx="9757338" cy="1817786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Project Flow:</a:t>
            </a:r>
          </a:p>
        </p:txBody>
      </p:sp>
      <p:sp>
        <p:nvSpPr>
          <p:cNvPr id="171" name="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.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66784" y="2754158"/>
            <a:ext cx="16650432" cy="8207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846485" y="486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ataset:"/>
          <p:cNvSpPr txBox="1"/>
          <p:nvPr>
            <p:ph type="title"/>
          </p:nvPr>
        </p:nvSpPr>
        <p:spPr>
          <a:xfrm>
            <a:off x="1219200" y="-45678"/>
            <a:ext cx="21945600" cy="1727201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Dataset:</a:t>
            </a:r>
          </a:p>
        </p:txBody>
      </p:sp>
      <p:sp>
        <p:nvSpPr>
          <p:cNvPr id="176" name="The data set includes the following variables:…"/>
          <p:cNvSpPr txBox="1"/>
          <p:nvPr>
            <p:ph type="body" idx="21"/>
          </p:nvPr>
        </p:nvSpPr>
        <p:spPr>
          <a:xfrm>
            <a:off x="15074696" y="3442985"/>
            <a:ext cx="8609769" cy="683003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The data set includes the following variables: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industrial risk: 0=low risk, 0.5=medium risk, 1=high risk.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management risk: 0=low risk, 0.5=medium risk, 1=high risk.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financial flexibility: 0=low flexibility, 0.5=medium flexibility, 1=high flexibility.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credibility: 0=low credibility, 0.5=medium credibility, 1=high credibility.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competitiveness: 0=low competitiveness, 0.5=medium competitiveness, 1=high competitiveness.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operating risk: 0=low risk, 0.5=medium risk, 1=high risk.</a:t>
            </a:r>
          </a:p>
          <a:p>
            <a:pPr marL="585700" indent="-585700" algn="l" defTabSz="406908">
              <a:lnSpc>
                <a:spcPct val="115000"/>
              </a:lnSpc>
              <a:buClr>
                <a:srgbClr val="000000"/>
              </a:buClr>
              <a:buSzPct val="100000"/>
              <a:buAutoNum type="arabicPeriod" startAt="1"/>
              <a:tabLst>
                <a:tab pos="406400" algn="l"/>
              </a:tabLst>
              <a:defRPr b="1" spc="0" sz="2759">
                <a:solidFill>
                  <a:srgbClr val="004D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class: bankruptcy, non-bankruptcy (target variable).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407" r="814" b="407"/>
          <a:stretch>
            <a:fillRect/>
          </a:stretch>
        </p:blipFill>
        <p:spPr>
          <a:xfrm>
            <a:off x="1087015" y="3515121"/>
            <a:ext cx="13442196" cy="668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695788" y="406562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abel Encoding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Label Encoding:</a:t>
            </a:r>
          </a:p>
        </p:txBody>
      </p:sp>
      <p:sp>
        <p:nvSpPr>
          <p:cNvPr id="181" name="As we know that Machine Learning models can only handle numeric features, hence categorical and ordinal data must be somehow converted into numeric features"/>
          <p:cNvSpPr txBox="1"/>
          <p:nvPr>
            <p:ph type="body" idx="21"/>
          </p:nvPr>
        </p:nvSpPr>
        <p:spPr>
          <a:xfrm>
            <a:off x="1219200" y="2384648"/>
            <a:ext cx="21945602" cy="23642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546100" indent="-546100">
              <a:buSzPct val="150000"/>
              <a:buChar char="•"/>
              <a:defRPr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As we know that Machine Learning models can only handle numeric features, hence categorical and ordinal data must be somehow converted into numeric features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4895" y="5522447"/>
            <a:ext cx="16594210" cy="7504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Visualisation :"/>
          <p:cNvSpPr txBox="1"/>
          <p:nvPr>
            <p:ph type="title"/>
          </p:nvPr>
        </p:nvSpPr>
        <p:spPr>
          <a:xfrm>
            <a:off x="4847800" y="-865161"/>
            <a:ext cx="14688400" cy="2540001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Visualisation :</a:t>
            </a:r>
          </a:p>
        </p:txBody>
      </p:sp>
      <p:pic>
        <p:nvPicPr>
          <p:cNvPr id="186" name="output.png" descr="outp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311" y="2168921"/>
            <a:ext cx="11956856" cy="11226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output.png" descr="outpu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7588" y="2433077"/>
            <a:ext cx="10573888" cy="10082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shot 2022-08-13 at 4.30.59 PM.png" descr="Screenshot 2022-08-13 at 4.30.59 PM.png"/>
          <p:cNvPicPr>
            <a:picLocks noChangeAspect="1"/>
          </p:cNvPicPr>
          <p:nvPr/>
        </p:nvPicPr>
        <p:blipFill>
          <a:blip r:embed="rId4">
            <a:extLst/>
          </a:blip>
          <a:srcRect l="12260" t="8598" r="12260" b="1798"/>
          <a:stretch>
            <a:fillRect/>
          </a:stretch>
        </p:blipFill>
        <p:spPr>
          <a:xfrm>
            <a:off x="18230130" y="1741095"/>
            <a:ext cx="5076997" cy="5210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oogle Shape;270;p11" descr="Google Shape;270;p11"/>
          <p:cNvPicPr>
            <a:picLocks noChangeAspect="1"/>
          </p:cNvPicPr>
          <p:nvPr/>
        </p:nvPicPr>
        <p:blipFill>
          <a:blip r:embed="rId5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nsight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Insights:</a:t>
            </a:r>
          </a:p>
        </p:txBody>
      </p:sp>
      <p:grpSp>
        <p:nvGrpSpPr>
          <p:cNvPr id="194" name="Picture 14"/>
          <p:cNvGrpSpPr/>
          <p:nvPr/>
        </p:nvGrpSpPr>
        <p:grpSpPr>
          <a:xfrm>
            <a:off x="923733" y="2621331"/>
            <a:ext cx="6769229" cy="3931120"/>
            <a:chOff x="0" y="0"/>
            <a:chExt cx="6769228" cy="3931119"/>
          </a:xfrm>
        </p:grpSpPr>
        <p:sp>
          <p:nvSpPr>
            <p:cNvPr id="192" name="Rectangle"/>
            <p:cNvSpPr/>
            <p:nvPr/>
          </p:nvSpPr>
          <p:spPr>
            <a:xfrm>
              <a:off x="0" y="0"/>
              <a:ext cx="6769229" cy="3931120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93" name="image13.png" descr="image1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69229" cy="3931120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97" name="Picture 12"/>
          <p:cNvGrpSpPr/>
          <p:nvPr/>
        </p:nvGrpSpPr>
        <p:grpSpPr>
          <a:xfrm>
            <a:off x="8976971" y="2667368"/>
            <a:ext cx="6930073" cy="3839046"/>
            <a:chOff x="0" y="0"/>
            <a:chExt cx="6930071" cy="3839045"/>
          </a:xfrm>
        </p:grpSpPr>
        <p:sp>
          <p:nvSpPr>
            <p:cNvPr id="195" name="Rectangle"/>
            <p:cNvSpPr/>
            <p:nvPr/>
          </p:nvSpPr>
          <p:spPr>
            <a:xfrm>
              <a:off x="0" y="0"/>
              <a:ext cx="6930072" cy="3839046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96" name="image12.png" descr="image1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930072" cy="3839046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00" name="Picture 10"/>
          <p:cNvGrpSpPr/>
          <p:nvPr/>
        </p:nvGrpSpPr>
        <p:grpSpPr>
          <a:xfrm>
            <a:off x="17191053" y="2627217"/>
            <a:ext cx="6769229" cy="3919348"/>
            <a:chOff x="0" y="0"/>
            <a:chExt cx="6769228" cy="3919346"/>
          </a:xfrm>
        </p:grpSpPr>
        <p:sp>
          <p:nvSpPr>
            <p:cNvPr id="198" name="Rectangle"/>
            <p:cNvSpPr/>
            <p:nvPr/>
          </p:nvSpPr>
          <p:spPr>
            <a:xfrm>
              <a:off x="0" y="0"/>
              <a:ext cx="6769229" cy="3919347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199" name="image11.png" descr="image1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769229" cy="3919347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01" name="TextBox 17"/>
          <p:cNvSpPr txBox="1"/>
          <p:nvPr/>
        </p:nvSpPr>
        <p:spPr>
          <a:xfrm>
            <a:off x="2136240" y="6661765"/>
            <a:ext cx="4344215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Operating Risk</a:t>
            </a:r>
          </a:p>
        </p:txBody>
      </p:sp>
      <p:sp>
        <p:nvSpPr>
          <p:cNvPr id="202" name="TextBox 17"/>
          <p:cNvSpPr txBox="1"/>
          <p:nvPr/>
        </p:nvSpPr>
        <p:spPr>
          <a:xfrm>
            <a:off x="10368899" y="6661765"/>
            <a:ext cx="4146217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Competitiveness</a:t>
            </a:r>
          </a:p>
        </p:txBody>
      </p:sp>
      <p:sp>
        <p:nvSpPr>
          <p:cNvPr id="203" name="TextBox 17"/>
          <p:cNvSpPr txBox="1"/>
          <p:nvPr/>
        </p:nvSpPr>
        <p:spPr>
          <a:xfrm>
            <a:off x="10317684" y="12216540"/>
            <a:ext cx="4344215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Management Risk</a:t>
            </a:r>
          </a:p>
        </p:txBody>
      </p:sp>
      <p:sp>
        <p:nvSpPr>
          <p:cNvPr id="204" name="TextBox 17"/>
          <p:cNvSpPr txBox="1"/>
          <p:nvPr/>
        </p:nvSpPr>
        <p:spPr>
          <a:xfrm>
            <a:off x="2136240" y="12216540"/>
            <a:ext cx="4344215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Financial Stability</a:t>
            </a:r>
          </a:p>
        </p:txBody>
      </p:sp>
      <p:sp>
        <p:nvSpPr>
          <p:cNvPr id="205" name="TextBox 17"/>
          <p:cNvSpPr txBox="1"/>
          <p:nvPr/>
        </p:nvSpPr>
        <p:spPr>
          <a:xfrm>
            <a:off x="18808025" y="6661765"/>
            <a:ext cx="3535284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Credibility</a:t>
            </a:r>
          </a:p>
        </p:txBody>
      </p:sp>
      <p:grpSp>
        <p:nvGrpSpPr>
          <p:cNvPr id="208" name="Picture 8"/>
          <p:cNvGrpSpPr/>
          <p:nvPr/>
        </p:nvGrpSpPr>
        <p:grpSpPr>
          <a:xfrm>
            <a:off x="1058814" y="8085269"/>
            <a:ext cx="6499067" cy="4005736"/>
            <a:chOff x="0" y="0"/>
            <a:chExt cx="6499066" cy="4005734"/>
          </a:xfrm>
        </p:grpSpPr>
        <p:sp>
          <p:nvSpPr>
            <p:cNvPr id="206" name="Rectangle"/>
            <p:cNvSpPr/>
            <p:nvPr/>
          </p:nvSpPr>
          <p:spPr>
            <a:xfrm>
              <a:off x="0" y="0"/>
              <a:ext cx="6499067" cy="400573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07" name="image10.png" descr="image10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499067" cy="4005735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11" name="Picture 16"/>
          <p:cNvGrpSpPr/>
          <p:nvPr/>
        </p:nvGrpSpPr>
        <p:grpSpPr>
          <a:xfrm>
            <a:off x="8997932" y="8085269"/>
            <a:ext cx="6888151" cy="4005736"/>
            <a:chOff x="0" y="0"/>
            <a:chExt cx="6888150" cy="4005734"/>
          </a:xfrm>
        </p:grpSpPr>
        <p:sp>
          <p:nvSpPr>
            <p:cNvPr id="209" name="Rectangle"/>
            <p:cNvSpPr/>
            <p:nvPr/>
          </p:nvSpPr>
          <p:spPr>
            <a:xfrm>
              <a:off x="0" y="0"/>
              <a:ext cx="6888151" cy="4005735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10" name="image14.png" descr="image1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888151" cy="4005735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14" name="Picture 4"/>
          <p:cNvGrpSpPr/>
          <p:nvPr/>
        </p:nvGrpSpPr>
        <p:grpSpPr>
          <a:xfrm>
            <a:off x="17326134" y="8044882"/>
            <a:ext cx="6690204" cy="4086510"/>
            <a:chOff x="0" y="0"/>
            <a:chExt cx="6690202" cy="4086508"/>
          </a:xfrm>
        </p:grpSpPr>
        <p:sp>
          <p:nvSpPr>
            <p:cNvPr id="212" name="Rectangle"/>
            <p:cNvSpPr/>
            <p:nvPr/>
          </p:nvSpPr>
          <p:spPr>
            <a:xfrm>
              <a:off x="0" y="0"/>
              <a:ext cx="6690203" cy="408650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lnSpc>
                  <a:spcPct val="100000"/>
                </a:lnSpc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213" name="image9.png" descr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690203" cy="4086509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15" name="TextBox 17"/>
          <p:cNvSpPr txBox="1"/>
          <p:nvPr/>
        </p:nvSpPr>
        <p:spPr>
          <a:xfrm>
            <a:off x="18499128" y="12216540"/>
            <a:ext cx="4344214" cy="3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defTabSz="457200">
              <a:defRPr b="1">
                <a:solidFill>
                  <a:srgbClr val="970E53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Density Plot of Industrial Risk</a:t>
            </a:r>
          </a:p>
        </p:txBody>
      </p:sp>
      <p:pic>
        <p:nvPicPr>
          <p:cNvPr id="216" name="Google Shape;270;p11" descr="Google Shape;270;p11"/>
          <p:cNvPicPr>
            <a:picLocks noChangeAspect="1"/>
          </p:cNvPicPr>
          <p:nvPr/>
        </p:nvPicPr>
        <p:blipFill>
          <a:blip r:embed="rId8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"/>
          <p:cNvSpPr/>
          <p:nvPr/>
        </p:nvSpPr>
        <p:spPr>
          <a:xfrm>
            <a:off x="9338017" y="2764471"/>
            <a:ext cx="6022597" cy="8033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453" y="1584168"/>
            <a:ext cx="17199094" cy="10547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Model Building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Building:</a:t>
            </a:r>
          </a:p>
        </p:txBody>
      </p:sp>
      <p:sp>
        <p:nvSpPr>
          <p:cNvPr id="223" name="Rectangle"/>
          <p:cNvSpPr/>
          <p:nvPr/>
        </p:nvSpPr>
        <p:spPr>
          <a:xfrm>
            <a:off x="4808783" y="4259379"/>
            <a:ext cx="9395409" cy="96203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4539" y="3115004"/>
            <a:ext cx="15834922" cy="7485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Google Shape;270;p11" descr="Google Shape;270;p11"/>
          <p:cNvPicPr>
            <a:picLocks noChangeAspect="1"/>
          </p:cNvPicPr>
          <p:nvPr/>
        </p:nvPicPr>
        <p:blipFill>
          <a:blip r:embed="rId3">
            <a:alphaModFix amt="70089"/>
            <a:extLst/>
          </a:blip>
          <a:stretch>
            <a:fillRect/>
          </a:stretch>
        </p:blipFill>
        <p:spPr>
          <a:xfrm>
            <a:off x="21719485" y="359168"/>
            <a:ext cx="2374105" cy="82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